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mailto:21242@iiitu.ac.in" TargetMode="External" Type="http://schemas.openxmlformats.org/officeDocument/2006/relationships/hyperlink"/><Relationship Id="rId3" Target="mailto:21229@iiitu.ac.in" TargetMode="External" Type="http://schemas.openxmlformats.org/officeDocument/2006/relationships/hyperlink"/><Relationship Id="rId4" Target="mailto:21242@iiitu.ac.in" TargetMode="External" Type="http://schemas.openxmlformats.org/officeDocument/2006/relationships/hyperlink"/><Relationship Id="rId5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FvzShkr40.mp4" Type="http://schemas.openxmlformats.org/officeDocument/2006/relationships/video"/><Relationship Id="rId5" Target="../media/VAFvzShkr40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9934" y="267162"/>
            <a:ext cx="15523286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>
                <a:solidFill>
                  <a:srgbClr val="000000"/>
                </a:solidFill>
                <a:latin typeface="Open Sans Bold"/>
              </a:rPr>
              <a:t>Indian Institute of Information Technology Una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85016" y="8845913"/>
            <a:ext cx="13533120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By : Team Kalki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87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9340" y="9684544"/>
            <a:ext cx="59893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3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94905" y="2487868"/>
            <a:ext cx="4298188" cy="5311263"/>
          </a:xfrm>
          <a:custGeom>
            <a:avLst/>
            <a:gdLst/>
            <a:ahLst/>
            <a:cxnLst/>
            <a:rect r="r" b="b" t="t" l="l"/>
            <a:pathLst>
              <a:path h="5311263" w="4298188">
                <a:moveTo>
                  <a:pt x="0" y="0"/>
                </a:moveTo>
                <a:lnTo>
                  <a:pt x="4298188" y="0"/>
                </a:lnTo>
                <a:lnTo>
                  <a:pt x="4298188" y="5311264"/>
                </a:lnTo>
                <a:lnTo>
                  <a:pt x="0" y="531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30407" y="7634967"/>
            <a:ext cx="108271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F497D"/>
                </a:solidFill>
                <a:latin typeface="Canva Sans Bold"/>
              </a:rPr>
              <a:t>SLR ( Sign Language Recognition 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7563" y="3871218"/>
            <a:ext cx="7972362" cy="796250"/>
            <a:chOff x="0" y="0"/>
            <a:chExt cx="2099717" cy="2097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9717" cy="209712"/>
            </a:xfrm>
            <a:custGeom>
              <a:avLst/>
              <a:gdLst/>
              <a:ahLst/>
              <a:cxnLst/>
              <a:rect r="r" b="b" t="t" l="l"/>
              <a:pathLst>
                <a:path h="209712" w="2099717">
                  <a:moveTo>
                    <a:pt x="1896517" y="0"/>
                  </a:moveTo>
                  <a:lnTo>
                    <a:pt x="0" y="0"/>
                  </a:lnTo>
                  <a:lnTo>
                    <a:pt x="0" y="209712"/>
                  </a:lnTo>
                  <a:lnTo>
                    <a:pt x="1896517" y="209712"/>
                  </a:lnTo>
                  <a:lnTo>
                    <a:pt x="2099717" y="104856"/>
                  </a:lnTo>
                  <a:lnTo>
                    <a:pt x="1896517" y="0"/>
                  </a:lnTo>
                  <a:close/>
                </a:path>
              </a:pathLst>
            </a:custGeom>
            <a:solidFill>
              <a:srgbClr val="D5E7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Lato"/>
                </a:rPr>
                <a:t>Enhancing Models’ Accuracy at fast paced recognition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7563" y="5414796"/>
            <a:ext cx="6255026" cy="793965"/>
            <a:chOff x="0" y="0"/>
            <a:chExt cx="1647414" cy="2091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414" cy="209110"/>
            </a:xfrm>
            <a:custGeom>
              <a:avLst/>
              <a:gdLst/>
              <a:ahLst/>
              <a:cxnLst/>
              <a:rect r="r" b="b" t="t" l="l"/>
              <a:pathLst>
                <a:path h="209110" w="1647414">
                  <a:moveTo>
                    <a:pt x="1444214" y="0"/>
                  </a:moveTo>
                  <a:lnTo>
                    <a:pt x="0" y="0"/>
                  </a:lnTo>
                  <a:lnTo>
                    <a:pt x="0" y="209110"/>
                  </a:lnTo>
                  <a:lnTo>
                    <a:pt x="1444214" y="209110"/>
                  </a:lnTo>
                  <a:lnTo>
                    <a:pt x="1647414" y="104555"/>
                  </a:lnTo>
                  <a:lnTo>
                    <a:pt x="1444214" y="0"/>
                  </a:lnTo>
                  <a:close/>
                </a:path>
              </a:pathLst>
            </a:custGeom>
            <a:solidFill>
              <a:srgbClr val="D5E7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Lato"/>
                </a:rPr>
                <a:t>Integration with Video Calling Platforms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7563" y="7046961"/>
            <a:ext cx="8899342" cy="745952"/>
            <a:chOff x="0" y="0"/>
            <a:chExt cx="2343860" cy="1964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196465"/>
            </a:xfrm>
            <a:custGeom>
              <a:avLst/>
              <a:gdLst/>
              <a:ahLst/>
              <a:cxnLst/>
              <a:rect r="r" b="b" t="t" l="l"/>
              <a:pathLst>
                <a:path h="196465" w="2343859">
                  <a:moveTo>
                    <a:pt x="2140659" y="0"/>
                  </a:moveTo>
                  <a:lnTo>
                    <a:pt x="0" y="0"/>
                  </a:lnTo>
                  <a:lnTo>
                    <a:pt x="0" y="196465"/>
                  </a:lnTo>
                  <a:lnTo>
                    <a:pt x="2140659" y="196465"/>
                  </a:lnTo>
                  <a:lnTo>
                    <a:pt x="2343859" y="98232"/>
                  </a:lnTo>
                  <a:lnTo>
                    <a:pt x="2140659" y="0"/>
                  </a:lnTo>
                  <a:close/>
                </a:path>
              </a:pathLst>
            </a:custGeom>
            <a:solidFill>
              <a:srgbClr val="D5E7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Lato"/>
                </a:rPr>
                <a:t>Integration with </a:t>
              </a:r>
              <a:r>
                <a:rPr lang="en-US" sz="2399">
                  <a:solidFill>
                    <a:srgbClr val="000000"/>
                  </a:solidFill>
                  <a:latin typeface="Lato Bold"/>
                </a:rPr>
                <a:t>Indian Sign Language and Research Centre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365456" y="3678113"/>
            <a:ext cx="4682560" cy="4114800"/>
          </a:xfrm>
          <a:custGeom>
            <a:avLst/>
            <a:gdLst/>
            <a:ahLst/>
            <a:cxnLst/>
            <a:rect r="r" b="b" t="t" l="l"/>
            <a:pathLst>
              <a:path h="4114800" w="468256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8422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Future 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87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9340" y="9684544"/>
            <a:ext cx="59893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73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2062" y="2043312"/>
            <a:ext cx="895822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Open Sans Bold"/>
              </a:rPr>
              <a:t>Thanks!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Open Sans Bold"/>
              </a:rPr>
              <a:t>Questions and Answers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314700" y="5358651"/>
          <a:ext cx="12172950" cy="3213100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</a:tblGrid>
              <a:tr h="803275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 Bold"/>
                        </a:rPr>
                        <a:t>Contact Details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 Bold"/>
                        </a:rPr>
                        <a:t>Contact Details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 Bold"/>
                        </a:rPr>
                        <a:t>Contact Details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Shubham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 u="sng">
                          <a:solidFill>
                            <a:srgbClr val="0563C1"/>
                          </a:solidFill>
                          <a:latin typeface="Open Sans"/>
                          <a:hlinkClick r:id="rId2" tooltip="mailto:21242@iiitu.ac.in"/>
                        </a:rPr>
                        <a:t>21242@iiitu.ac.in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+91 8875964114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Prakhar Jaiswal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 u="sng">
                          <a:solidFill>
                            <a:srgbClr val="0563C1"/>
                          </a:solidFill>
                          <a:latin typeface="Open Sans"/>
                          <a:hlinkClick r:id="rId3" tooltip="mailto:21229@iiitu.ac.in"/>
                        </a:rPr>
                        <a:t>21229@iiitu.ac.in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+91 7905728886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2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Dhruv Srivastava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 u="sng">
                          <a:solidFill>
                            <a:srgbClr val="0563C1"/>
                          </a:solidFill>
                          <a:latin typeface="Open Sans"/>
                          <a:hlinkClick r:id="rId4" tooltip="mailto:21242@iiitu.ac.in"/>
                        </a:rPr>
                        <a:t>21215@iiitu.ac.in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00"/>
                        </a:lnSpc>
                        <a:defRPr/>
                      </a:pPr>
                      <a:r>
                        <a:rPr lang="en-US" sz="3000" spc="-119">
                          <a:solidFill>
                            <a:srgbClr val="000000"/>
                          </a:solidFill>
                          <a:latin typeface="Open Sans"/>
                        </a:rPr>
                        <a:t>+91 8840160729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60093" y="2724115"/>
            <a:ext cx="3812859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2693" y="2732339"/>
            <a:ext cx="391477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27">
                <a:solidFill>
                  <a:srgbClr val="3A3838"/>
                </a:solidFill>
                <a:latin typeface="Open Sans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60093" y="4402100"/>
            <a:ext cx="3812859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Objective and challenges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15389" y="2498587"/>
            <a:ext cx="972000" cy="864439"/>
            <a:chOff x="0" y="0"/>
            <a:chExt cx="1296000" cy="11525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50169" y="2498587"/>
            <a:ext cx="972000" cy="864439"/>
            <a:chOff x="0" y="0"/>
            <a:chExt cx="1296000" cy="11525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15389" y="4421366"/>
            <a:ext cx="972000" cy="864439"/>
            <a:chOff x="0" y="0"/>
            <a:chExt cx="1296000" cy="11525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50169" y="4421366"/>
            <a:ext cx="972000" cy="864439"/>
            <a:chOff x="0" y="0"/>
            <a:chExt cx="1296000" cy="11525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04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122693" y="4668585"/>
            <a:ext cx="5812632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Workflow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60093" y="6583504"/>
            <a:ext cx="3812859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Working of Prototype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108666" y="6349752"/>
            <a:ext cx="972000" cy="864440"/>
            <a:chOff x="0" y="0"/>
            <a:chExt cx="1296000" cy="11525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700584" y="6349754"/>
            <a:ext cx="972000" cy="864440"/>
            <a:chOff x="0" y="0"/>
            <a:chExt cx="1296000" cy="11525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06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122693" y="6583504"/>
            <a:ext cx="5812632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Demo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60506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Outline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4560093" y="8504818"/>
            <a:ext cx="3812859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Business Model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108666" y="8272530"/>
            <a:ext cx="972000" cy="864440"/>
            <a:chOff x="0" y="0"/>
            <a:chExt cx="1296000" cy="11525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07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00584" y="8272532"/>
            <a:ext cx="972000" cy="864440"/>
            <a:chOff x="0" y="0"/>
            <a:chExt cx="1296000" cy="115258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96035" cy="1152525"/>
            </a:xfrm>
            <a:custGeom>
              <a:avLst/>
              <a:gdLst/>
              <a:ahLst/>
              <a:cxnLst/>
              <a:rect r="r" b="b" t="t" l="l"/>
              <a:pathLst>
                <a:path h="1152525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1296000" cy="115258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  <a:r>
                <a:rPr lang="en-US" sz="4200" spc="-144">
                  <a:solidFill>
                    <a:srgbClr val="FFFFFF"/>
                  </a:solidFill>
                  <a:latin typeface="Open Sans Bold"/>
                </a:rPr>
                <a:t>08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122693" y="8506282"/>
            <a:ext cx="5812632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spc="-112">
                <a:solidFill>
                  <a:srgbClr val="3A3838"/>
                </a:solidFill>
                <a:latin typeface="Open Sans Bold"/>
              </a:rPr>
              <a:t>Future 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808788" y="2999621"/>
            <a:ext cx="7108091" cy="4718059"/>
          </a:xfrm>
          <a:custGeom>
            <a:avLst/>
            <a:gdLst/>
            <a:ahLst/>
            <a:cxnLst/>
            <a:rect r="r" b="b" t="t" l="l"/>
            <a:pathLst>
              <a:path h="4718059" w="7108091">
                <a:moveTo>
                  <a:pt x="0" y="0"/>
                </a:moveTo>
                <a:lnTo>
                  <a:pt x="7108090" y="0"/>
                </a:lnTo>
                <a:lnTo>
                  <a:pt x="7108090" y="4718060"/>
                </a:lnTo>
                <a:lnTo>
                  <a:pt x="0" y="4718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" t="0" r="-919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4541" y="2640998"/>
            <a:ext cx="8308938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 spc="-119">
                <a:solidFill>
                  <a:srgbClr val="000000"/>
                </a:solidFill>
                <a:latin typeface="Open Sans"/>
              </a:rPr>
              <a:t>For millions of deaf and mute individuals worldwide, it is not just a means of communication; it's their voice, expression, and connection to the world.</a:t>
            </a:r>
          </a:p>
          <a:p>
            <a:pPr algn="just" marL="542925" indent="-271462" lvl="1">
              <a:lnSpc>
                <a:spcPts val="3600"/>
              </a:lnSpc>
            </a:pPr>
          </a:p>
          <a:p>
            <a:pPr algn="just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 spc="-119">
                <a:solidFill>
                  <a:srgbClr val="000000"/>
                </a:solidFill>
                <a:latin typeface="Open Sans"/>
              </a:rPr>
              <a:t>Recent technological advances have remarkable potential in bridging the communication gap between sign language users and the hearing world.</a:t>
            </a:r>
          </a:p>
          <a:p>
            <a:pPr algn="just" marL="542925" indent="-271462" lvl="1">
              <a:lnSpc>
                <a:spcPts val="3600"/>
              </a:lnSpc>
            </a:pPr>
          </a:p>
          <a:p>
            <a:pPr algn="just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 spc="-117">
                <a:solidFill>
                  <a:srgbClr val="000000"/>
                </a:solidFill>
                <a:latin typeface="Open Sans"/>
              </a:rPr>
              <a:t>Sign languages are visual languages, relying on handshapes, movements, facial expressions to convey information.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81528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54941" y="2372908"/>
            <a:ext cx="4384319" cy="5541183"/>
          </a:xfrm>
          <a:custGeom>
            <a:avLst/>
            <a:gdLst/>
            <a:ahLst/>
            <a:cxnLst/>
            <a:rect r="r" b="b" t="t" l="l"/>
            <a:pathLst>
              <a:path h="5541183" w="4384319">
                <a:moveTo>
                  <a:pt x="0" y="0"/>
                </a:moveTo>
                <a:lnTo>
                  <a:pt x="4384319" y="0"/>
                </a:lnTo>
                <a:lnTo>
                  <a:pt x="4384319" y="5541184"/>
                </a:lnTo>
                <a:lnTo>
                  <a:pt x="0" y="5541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343" t="0" r="-623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0848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7474" y="3196828"/>
            <a:ext cx="13275826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11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>
                <a:solidFill>
                  <a:srgbClr val="000000"/>
                </a:solidFill>
                <a:latin typeface="Open Sans"/>
              </a:rPr>
              <a:t>Difficulty in memorizing and using sign language.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11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9">
                <a:solidFill>
                  <a:srgbClr val="000000"/>
                </a:solidFill>
                <a:latin typeface="Open Sans"/>
              </a:rPr>
              <a:t>Lack of a portable tool for recognising sign language.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11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>
                <a:solidFill>
                  <a:srgbClr val="000000"/>
                </a:solidFill>
                <a:latin typeface="Open Sans"/>
              </a:rPr>
              <a:t>Dependency on a human translator.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11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>
                <a:solidFill>
                  <a:srgbClr val="000000"/>
                </a:solidFill>
                <a:latin typeface="Open Sans"/>
              </a:rPr>
              <a:t>Existing solutions require heavy computational power.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11" indent="-323856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9">
                <a:solidFill>
                  <a:srgbClr val="000000"/>
                </a:solidFill>
                <a:latin typeface="Open Sans"/>
              </a:rPr>
              <a:t>Scalability Issues.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87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9340" y="9684544"/>
            <a:ext cx="59893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7340" y="9684544"/>
            <a:ext cx="39319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Open Sans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6963" y="2834730"/>
            <a:ext cx="14723187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Objectives</a:t>
            </a:r>
          </a:p>
          <a:p>
            <a:pPr>
              <a:lnSpc>
                <a:spcPts val="3600"/>
              </a:lnSpc>
            </a:pPr>
          </a:p>
          <a:p>
            <a:pPr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To design a system that recognises a hand gesture.</a:t>
            </a:r>
          </a:p>
          <a:p>
            <a:pPr>
              <a:lnSpc>
                <a:spcPts val="3600"/>
              </a:lnSpc>
            </a:pPr>
          </a:p>
          <a:p>
            <a:pPr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To carry out research for creation of a compact model.</a:t>
            </a:r>
          </a:p>
          <a:p>
            <a:pPr>
              <a:lnSpc>
                <a:spcPts val="3600"/>
              </a:lnSpc>
            </a:pPr>
          </a:p>
          <a:p>
            <a:pPr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Recognition from a live video feed.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Challenges</a:t>
            </a:r>
          </a:p>
          <a:p>
            <a:pPr>
              <a:lnSpc>
                <a:spcPts val="3600"/>
              </a:lnSpc>
            </a:pPr>
          </a:p>
          <a:p>
            <a:pPr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Environment adaptability.</a:t>
            </a:r>
          </a:p>
          <a:p>
            <a:pPr>
              <a:lnSpc>
                <a:spcPts val="3600"/>
              </a:lnSpc>
            </a:pPr>
          </a:p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Fast-Paced recognition.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4972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>
                <a:solidFill>
                  <a:srgbClr val="000000"/>
                </a:solidFill>
                <a:latin typeface="Open Sans Bold"/>
              </a:rPr>
              <a:t>Objective and Challenges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1529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Workflow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64642" y="2055915"/>
            <a:ext cx="4135564" cy="2488959"/>
            <a:chOff x="0" y="0"/>
            <a:chExt cx="5514086" cy="33186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28422" y="2906060"/>
            <a:ext cx="38080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Creation of Dataset and Pre-processing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852936" y="2789946"/>
            <a:ext cx="872700" cy="1020895"/>
            <a:chOff x="0" y="0"/>
            <a:chExt cx="1163600" cy="1361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3574" cy="1361186"/>
            </a:xfrm>
            <a:custGeom>
              <a:avLst/>
              <a:gdLst/>
              <a:ahLst/>
              <a:cxnLst/>
              <a:rect r="r" b="b" t="t" l="l"/>
              <a:pathLst>
                <a:path h="1361186" w="1163574">
                  <a:moveTo>
                    <a:pt x="0" y="272288"/>
                  </a:moveTo>
                  <a:lnTo>
                    <a:pt x="581787" y="272288"/>
                  </a:lnTo>
                  <a:lnTo>
                    <a:pt x="581787" y="0"/>
                  </a:lnTo>
                  <a:lnTo>
                    <a:pt x="1163574" y="680593"/>
                  </a:lnTo>
                  <a:lnTo>
                    <a:pt x="581787" y="1361186"/>
                  </a:lnTo>
                  <a:lnTo>
                    <a:pt x="581787" y="1088898"/>
                  </a:lnTo>
                  <a:lnTo>
                    <a:pt x="0" y="1088898"/>
                  </a:ln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27765" y="2055915"/>
            <a:ext cx="4135565" cy="2488959"/>
            <a:chOff x="0" y="0"/>
            <a:chExt cx="5514086" cy="33186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D2ED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91545" y="2701272"/>
            <a:ext cx="380800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Model Selection/Architecture Definition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616058" y="2789946"/>
            <a:ext cx="872700" cy="1020895"/>
            <a:chOff x="0" y="0"/>
            <a:chExt cx="1163600" cy="13611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63574" cy="1361186"/>
            </a:xfrm>
            <a:custGeom>
              <a:avLst/>
              <a:gdLst/>
              <a:ahLst/>
              <a:cxnLst/>
              <a:rect r="r" b="b" t="t" l="l"/>
              <a:pathLst>
                <a:path h="1361186" w="1163574">
                  <a:moveTo>
                    <a:pt x="0" y="272288"/>
                  </a:moveTo>
                  <a:lnTo>
                    <a:pt x="581787" y="272288"/>
                  </a:lnTo>
                  <a:lnTo>
                    <a:pt x="581787" y="0"/>
                  </a:lnTo>
                  <a:lnTo>
                    <a:pt x="1163574" y="680593"/>
                  </a:lnTo>
                  <a:lnTo>
                    <a:pt x="581787" y="1361186"/>
                  </a:lnTo>
                  <a:lnTo>
                    <a:pt x="581787" y="1088898"/>
                  </a:lnTo>
                  <a:lnTo>
                    <a:pt x="0" y="1088898"/>
                  </a:lnTo>
                  <a:close/>
                </a:path>
              </a:pathLst>
            </a:custGeom>
            <a:solidFill>
              <a:srgbClr val="D2EDF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890886" y="2055915"/>
            <a:ext cx="4135565" cy="2488959"/>
            <a:chOff x="0" y="0"/>
            <a:chExt cx="5514086" cy="33186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F1C2C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F1C2C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054666" y="2906060"/>
            <a:ext cx="380800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Model Creation and Training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14522318" y="4823505"/>
            <a:ext cx="872700" cy="1020896"/>
            <a:chOff x="0" y="0"/>
            <a:chExt cx="1163600" cy="13611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63574" cy="1361186"/>
            </a:xfrm>
            <a:custGeom>
              <a:avLst/>
              <a:gdLst/>
              <a:ahLst/>
              <a:cxnLst/>
              <a:rect r="r" b="b" t="t" l="l"/>
              <a:pathLst>
                <a:path h="1361186" w="1163574">
                  <a:moveTo>
                    <a:pt x="0" y="272288"/>
                  </a:moveTo>
                  <a:lnTo>
                    <a:pt x="581787" y="272288"/>
                  </a:lnTo>
                  <a:lnTo>
                    <a:pt x="581787" y="0"/>
                  </a:lnTo>
                  <a:lnTo>
                    <a:pt x="1163574" y="680593"/>
                  </a:lnTo>
                  <a:lnTo>
                    <a:pt x="581787" y="1361186"/>
                  </a:lnTo>
                  <a:lnTo>
                    <a:pt x="581787" y="1088898"/>
                  </a:lnTo>
                  <a:lnTo>
                    <a:pt x="0" y="1088898"/>
                  </a:lnTo>
                  <a:close/>
                </a:path>
              </a:pathLst>
            </a:custGeom>
            <a:solidFill>
              <a:srgbClr val="F1C2C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890886" y="6172431"/>
            <a:ext cx="4135565" cy="2488959"/>
            <a:chOff x="0" y="0"/>
            <a:chExt cx="5514086" cy="33186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EFCAF6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EFCAF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054666" y="7227363"/>
            <a:ext cx="3808004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Real Time Testing</a:t>
            </a:r>
          </a:p>
        </p:txBody>
      </p:sp>
      <p:grpSp>
        <p:nvGrpSpPr>
          <p:cNvPr name="Group 29" id="29"/>
          <p:cNvGrpSpPr/>
          <p:nvPr/>
        </p:nvGrpSpPr>
        <p:grpSpPr>
          <a:xfrm rot="-10800000">
            <a:off x="11665456" y="6906462"/>
            <a:ext cx="872700" cy="1020896"/>
            <a:chOff x="0" y="0"/>
            <a:chExt cx="1163600" cy="136119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63574" cy="1361186"/>
            </a:xfrm>
            <a:custGeom>
              <a:avLst/>
              <a:gdLst/>
              <a:ahLst/>
              <a:cxnLst/>
              <a:rect r="r" b="b" t="t" l="l"/>
              <a:pathLst>
                <a:path h="1361186" w="1163574">
                  <a:moveTo>
                    <a:pt x="0" y="272288"/>
                  </a:moveTo>
                  <a:lnTo>
                    <a:pt x="581787" y="272288"/>
                  </a:lnTo>
                  <a:lnTo>
                    <a:pt x="581787" y="0"/>
                  </a:lnTo>
                  <a:lnTo>
                    <a:pt x="1163574" y="680593"/>
                  </a:lnTo>
                  <a:lnTo>
                    <a:pt x="581787" y="1361186"/>
                  </a:lnTo>
                  <a:lnTo>
                    <a:pt x="581787" y="1088898"/>
                  </a:lnTo>
                  <a:lnTo>
                    <a:pt x="0" y="1088898"/>
                  </a:lnTo>
                  <a:close/>
                </a:path>
              </a:pathLst>
            </a:custGeom>
            <a:solidFill>
              <a:srgbClr val="EFCAF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127765" y="6172431"/>
            <a:ext cx="4135565" cy="2488959"/>
            <a:chOff x="0" y="0"/>
            <a:chExt cx="5514086" cy="33186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91BFED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91BFED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291545" y="7227363"/>
            <a:ext cx="3808003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Character to Word</a:t>
            </a:r>
          </a:p>
        </p:txBody>
      </p:sp>
      <p:grpSp>
        <p:nvGrpSpPr>
          <p:cNvPr name="Group 35" id="35"/>
          <p:cNvGrpSpPr/>
          <p:nvPr/>
        </p:nvGrpSpPr>
        <p:grpSpPr>
          <a:xfrm rot="-10800000">
            <a:off x="5902333" y="6906462"/>
            <a:ext cx="872700" cy="1020896"/>
            <a:chOff x="0" y="0"/>
            <a:chExt cx="1163600" cy="136119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63574" cy="1361186"/>
            </a:xfrm>
            <a:custGeom>
              <a:avLst/>
              <a:gdLst/>
              <a:ahLst/>
              <a:cxnLst/>
              <a:rect r="r" b="b" t="t" l="l"/>
              <a:pathLst>
                <a:path h="1361186" w="1163574">
                  <a:moveTo>
                    <a:pt x="0" y="272288"/>
                  </a:moveTo>
                  <a:lnTo>
                    <a:pt x="581787" y="272288"/>
                  </a:lnTo>
                  <a:lnTo>
                    <a:pt x="581787" y="0"/>
                  </a:lnTo>
                  <a:lnTo>
                    <a:pt x="1163574" y="680593"/>
                  </a:lnTo>
                  <a:lnTo>
                    <a:pt x="581787" y="1361186"/>
                  </a:lnTo>
                  <a:lnTo>
                    <a:pt x="581787" y="1088898"/>
                  </a:lnTo>
                  <a:lnTo>
                    <a:pt x="0" y="1088898"/>
                  </a:lnTo>
                  <a:close/>
                </a:path>
              </a:pathLst>
            </a:custGeom>
            <a:solidFill>
              <a:srgbClr val="91BFED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364642" y="6172431"/>
            <a:ext cx="4135564" cy="2488959"/>
            <a:chOff x="0" y="0"/>
            <a:chExt cx="5514086" cy="331861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2700" y="12700"/>
              <a:ext cx="5488686" cy="3293237"/>
            </a:xfrm>
            <a:custGeom>
              <a:avLst/>
              <a:gdLst/>
              <a:ahLst/>
              <a:cxnLst/>
              <a:rect r="r" b="b" t="t" l="l"/>
              <a:pathLst>
                <a:path h="3293237" w="5488686">
                  <a:moveTo>
                    <a:pt x="0" y="329311"/>
                  </a:moveTo>
                  <a:cubicBezTo>
                    <a:pt x="0" y="147447"/>
                    <a:pt x="147955" y="0"/>
                    <a:pt x="330327" y="0"/>
                  </a:cubicBezTo>
                  <a:lnTo>
                    <a:pt x="5158359" y="0"/>
                  </a:lnTo>
                  <a:cubicBezTo>
                    <a:pt x="5340858" y="0"/>
                    <a:pt x="5488686" y="147447"/>
                    <a:pt x="5488686" y="329311"/>
                  </a:cubicBezTo>
                  <a:lnTo>
                    <a:pt x="5488686" y="2963926"/>
                  </a:lnTo>
                  <a:cubicBezTo>
                    <a:pt x="5488686" y="3145790"/>
                    <a:pt x="5340731" y="3293237"/>
                    <a:pt x="5158359" y="3293237"/>
                  </a:cubicBezTo>
                  <a:lnTo>
                    <a:pt x="330327" y="3293237"/>
                  </a:lnTo>
                  <a:cubicBezTo>
                    <a:pt x="147955" y="3293237"/>
                    <a:pt x="0" y="3145790"/>
                    <a:pt x="0" y="2963926"/>
                  </a:cubicBezTo>
                  <a:close/>
                </a:path>
              </a:pathLst>
            </a:custGeom>
            <a:solidFill>
              <a:srgbClr val="9DC2B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14086" cy="3318637"/>
            </a:xfrm>
            <a:custGeom>
              <a:avLst/>
              <a:gdLst/>
              <a:ahLst/>
              <a:cxnLst/>
              <a:rect r="r" b="b" t="t" l="l"/>
              <a:pathLst>
                <a:path h="3318637" w="5514086">
                  <a:moveTo>
                    <a:pt x="0" y="342011"/>
                  </a:moveTo>
                  <a:cubicBezTo>
                    <a:pt x="0" y="153035"/>
                    <a:pt x="153670" y="0"/>
                    <a:pt x="343027" y="0"/>
                  </a:cubicBezTo>
                  <a:lnTo>
                    <a:pt x="5171059" y="0"/>
                  </a:lnTo>
                  <a:lnTo>
                    <a:pt x="5171059" y="12700"/>
                  </a:lnTo>
                  <a:lnTo>
                    <a:pt x="5171059" y="0"/>
                  </a:lnTo>
                  <a:cubicBezTo>
                    <a:pt x="5360416" y="0"/>
                    <a:pt x="5514086" y="153035"/>
                    <a:pt x="5514086" y="342011"/>
                  </a:cubicBezTo>
                  <a:lnTo>
                    <a:pt x="5501386" y="342011"/>
                  </a:lnTo>
                  <a:lnTo>
                    <a:pt x="5514086" y="342011"/>
                  </a:lnTo>
                  <a:lnTo>
                    <a:pt x="5514086" y="2976626"/>
                  </a:lnTo>
                  <a:lnTo>
                    <a:pt x="5501386" y="2976626"/>
                  </a:lnTo>
                  <a:lnTo>
                    <a:pt x="5514086" y="2976626"/>
                  </a:lnTo>
                  <a:cubicBezTo>
                    <a:pt x="5514086" y="3165602"/>
                    <a:pt x="5360416" y="3318637"/>
                    <a:pt x="5171059" y="3318637"/>
                  </a:cubicBezTo>
                  <a:lnTo>
                    <a:pt x="5171059" y="3305937"/>
                  </a:lnTo>
                  <a:lnTo>
                    <a:pt x="5171059" y="3318637"/>
                  </a:lnTo>
                  <a:lnTo>
                    <a:pt x="343027" y="3318637"/>
                  </a:lnTo>
                  <a:lnTo>
                    <a:pt x="343027" y="3305937"/>
                  </a:lnTo>
                  <a:lnTo>
                    <a:pt x="343027" y="3318637"/>
                  </a:lnTo>
                  <a:cubicBezTo>
                    <a:pt x="153670" y="3318637"/>
                    <a:pt x="0" y="3165475"/>
                    <a:pt x="0" y="2976626"/>
                  </a:cubicBezTo>
                  <a:lnTo>
                    <a:pt x="0" y="342011"/>
                  </a:lnTo>
                  <a:lnTo>
                    <a:pt x="12700" y="342011"/>
                  </a:lnTo>
                  <a:lnTo>
                    <a:pt x="0" y="342011"/>
                  </a:lnTo>
                  <a:moveTo>
                    <a:pt x="25400" y="342011"/>
                  </a:moveTo>
                  <a:lnTo>
                    <a:pt x="25400" y="2976626"/>
                  </a:lnTo>
                  <a:lnTo>
                    <a:pt x="12700" y="2976626"/>
                  </a:lnTo>
                  <a:lnTo>
                    <a:pt x="25400" y="2976626"/>
                  </a:lnTo>
                  <a:cubicBezTo>
                    <a:pt x="25400" y="3151505"/>
                    <a:pt x="167513" y="3293237"/>
                    <a:pt x="343027" y="3293237"/>
                  </a:cubicBezTo>
                  <a:lnTo>
                    <a:pt x="5171059" y="3293237"/>
                  </a:lnTo>
                  <a:cubicBezTo>
                    <a:pt x="5346573" y="3293237"/>
                    <a:pt x="5488686" y="3151505"/>
                    <a:pt x="5488686" y="2976626"/>
                  </a:cubicBezTo>
                  <a:lnTo>
                    <a:pt x="5488686" y="342011"/>
                  </a:lnTo>
                  <a:cubicBezTo>
                    <a:pt x="5488686" y="167132"/>
                    <a:pt x="5346573" y="25400"/>
                    <a:pt x="5171059" y="25400"/>
                  </a:cubicBezTo>
                  <a:lnTo>
                    <a:pt x="343027" y="25400"/>
                  </a:lnTo>
                  <a:lnTo>
                    <a:pt x="343027" y="12700"/>
                  </a:lnTo>
                  <a:lnTo>
                    <a:pt x="343027" y="25400"/>
                  </a:lnTo>
                  <a:cubicBezTo>
                    <a:pt x="167513" y="25400"/>
                    <a:pt x="25400" y="167132"/>
                    <a:pt x="25400" y="3420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528422" y="7227363"/>
            <a:ext cx="3808004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Word to Sentence</a:t>
            </a:r>
          </a:p>
        </p:txBody>
      </p:sp>
      <p:grpSp>
        <p:nvGrpSpPr>
          <p:cNvPr name="Group 41" id="41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7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65960" y="2521740"/>
            <a:ext cx="4093330" cy="2463618"/>
            <a:chOff x="0" y="0"/>
            <a:chExt cx="5457774" cy="3284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5432298" cy="3259455"/>
            </a:xfrm>
            <a:custGeom>
              <a:avLst/>
              <a:gdLst/>
              <a:ahLst/>
              <a:cxnLst/>
              <a:rect r="r" b="b" t="t" l="l"/>
              <a:pathLst>
                <a:path h="3259455" w="5432298">
                  <a:moveTo>
                    <a:pt x="0" y="325882"/>
                  </a:moveTo>
                  <a:cubicBezTo>
                    <a:pt x="0" y="145923"/>
                    <a:pt x="146431" y="0"/>
                    <a:pt x="326898" y="0"/>
                  </a:cubicBezTo>
                  <a:lnTo>
                    <a:pt x="5105400" y="0"/>
                  </a:lnTo>
                  <a:cubicBezTo>
                    <a:pt x="5285994" y="0"/>
                    <a:pt x="5432298" y="145923"/>
                    <a:pt x="5432298" y="325882"/>
                  </a:cubicBezTo>
                  <a:lnTo>
                    <a:pt x="5432298" y="2933446"/>
                  </a:lnTo>
                  <a:cubicBezTo>
                    <a:pt x="5432298" y="3113405"/>
                    <a:pt x="5285867" y="3259328"/>
                    <a:pt x="5105400" y="3259328"/>
                  </a:cubicBezTo>
                  <a:lnTo>
                    <a:pt x="326898" y="3259328"/>
                  </a:lnTo>
                  <a:cubicBezTo>
                    <a:pt x="146431" y="3259455"/>
                    <a:pt x="0" y="3113532"/>
                    <a:pt x="0" y="2933446"/>
                  </a:cubicBezTo>
                  <a:close/>
                </a:path>
              </a:pathLst>
            </a:custGeom>
            <a:solidFill>
              <a:srgbClr val="D2EDF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7698" cy="3284855"/>
            </a:xfrm>
            <a:custGeom>
              <a:avLst/>
              <a:gdLst/>
              <a:ahLst/>
              <a:cxnLst/>
              <a:rect r="r" b="b" t="t" l="l"/>
              <a:pathLst>
                <a:path h="3284855" w="5457698">
                  <a:moveTo>
                    <a:pt x="0" y="338582"/>
                  </a:moveTo>
                  <a:cubicBezTo>
                    <a:pt x="0" y="151638"/>
                    <a:pt x="152146" y="0"/>
                    <a:pt x="339598" y="0"/>
                  </a:cubicBezTo>
                  <a:lnTo>
                    <a:pt x="5118100" y="0"/>
                  </a:lnTo>
                  <a:lnTo>
                    <a:pt x="5118100" y="12700"/>
                  </a:lnTo>
                  <a:lnTo>
                    <a:pt x="5118100" y="0"/>
                  </a:lnTo>
                  <a:cubicBezTo>
                    <a:pt x="5305679" y="0"/>
                    <a:pt x="5457698" y="151638"/>
                    <a:pt x="5457698" y="338582"/>
                  </a:cubicBezTo>
                  <a:lnTo>
                    <a:pt x="5444998" y="338582"/>
                  </a:lnTo>
                  <a:lnTo>
                    <a:pt x="5457698" y="338582"/>
                  </a:lnTo>
                  <a:lnTo>
                    <a:pt x="5457698" y="2946146"/>
                  </a:lnTo>
                  <a:lnTo>
                    <a:pt x="5444998" y="2946146"/>
                  </a:lnTo>
                  <a:lnTo>
                    <a:pt x="5457698" y="2946146"/>
                  </a:lnTo>
                  <a:cubicBezTo>
                    <a:pt x="5457698" y="3133217"/>
                    <a:pt x="5305552" y="3284728"/>
                    <a:pt x="5118100" y="3284728"/>
                  </a:cubicBezTo>
                  <a:lnTo>
                    <a:pt x="5118100" y="3272028"/>
                  </a:lnTo>
                  <a:lnTo>
                    <a:pt x="5118100" y="3284728"/>
                  </a:lnTo>
                  <a:lnTo>
                    <a:pt x="339598" y="3284728"/>
                  </a:lnTo>
                  <a:lnTo>
                    <a:pt x="339598" y="3272028"/>
                  </a:lnTo>
                  <a:lnTo>
                    <a:pt x="339598" y="3284728"/>
                  </a:lnTo>
                  <a:cubicBezTo>
                    <a:pt x="152146" y="3284855"/>
                    <a:pt x="0" y="3133217"/>
                    <a:pt x="0" y="2946146"/>
                  </a:cubicBezTo>
                  <a:lnTo>
                    <a:pt x="0" y="338582"/>
                  </a:lnTo>
                  <a:lnTo>
                    <a:pt x="12700" y="338582"/>
                  </a:lnTo>
                  <a:lnTo>
                    <a:pt x="0" y="338582"/>
                  </a:lnTo>
                  <a:moveTo>
                    <a:pt x="25400" y="338582"/>
                  </a:moveTo>
                  <a:lnTo>
                    <a:pt x="25400" y="2946146"/>
                  </a:lnTo>
                  <a:lnTo>
                    <a:pt x="12700" y="2946146"/>
                  </a:lnTo>
                  <a:lnTo>
                    <a:pt x="25400" y="2946146"/>
                  </a:lnTo>
                  <a:cubicBezTo>
                    <a:pt x="25400" y="3119120"/>
                    <a:pt x="166116" y="3259328"/>
                    <a:pt x="339598" y="3259328"/>
                  </a:cubicBezTo>
                  <a:lnTo>
                    <a:pt x="5118100" y="3259328"/>
                  </a:lnTo>
                  <a:cubicBezTo>
                    <a:pt x="5291709" y="3259328"/>
                    <a:pt x="5432298" y="3118993"/>
                    <a:pt x="5432298" y="2946146"/>
                  </a:cubicBezTo>
                  <a:lnTo>
                    <a:pt x="5432298" y="338582"/>
                  </a:lnTo>
                  <a:cubicBezTo>
                    <a:pt x="5432425" y="165735"/>
                    <a:pt x="5291709" y="25400"/>
                    <a:pt x="5118100" y="25400"/>
                  </a:cubicBezTo>
                  <a:lnTo>
                    <a:pt x="339598" y="25400"/>
                  </a:lnTo>
                  <a:lnTo>
                    <a:pt x="339598" y="12700"/>
                  </a:lnTo>
                  <a:lnTo>
                    <a:pt x="339598" y="25400"/>
                  </a:lnTo>
                  <a:cubicBezTo>
                    <a:pt x="166116" y="25400"/>
                    <a:pt x="25400" y="165735"/>
                    <a:pt x="25400" y="338582"/>
                  </a:cubicBezTo>
                  <a:close/>
                </a:path>
              </a:pathLst>
            </a:custGeom>
            <a:solidFill>
              <a:srgbClr val="D2ED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000" y="3359214"/>
            <a:ext cx="3767251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Image Capturing From Camera</a:t>
            </a:r>
          </a:p>
        </p:txBody>
      </p:sp>
      <p:grpSp>
        <p:nvGrpSpPr>
          <p:cNvPr name="Group 9" id="9"/>
          <p:cNvGrpSpPr/>
          <p:nvPr/>
        </p:nvGrpSpPr>
        <p:grpSpPr>
          <a:xfrm rot="2446">
            <a:off x="5814327" y="3250359"/>
            <a:ext cx="878257" cy="1010421"/>
            <a:chOff x="0" y="0"/>
            <a:chExt cx="1171010" cy="13472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0940" cy="1347216"/>
            </a:xfrm>
            <a:custGeom>
              <a:avLst/>
              <a:gdLst/>
              <a:ahLst/>
              <a:cxnLst/>
              <a:rect r="r" b="b" t="t" l="l"/>
              <a:pathLst>
                <a:path h="1347216" w="1170940">
                  <a:moveTo>
                    <a:pt x="0" y="269494"/>
                  </a:moveTo>
                  <a:lnTo>
                    <a:pt x="585470" y="269494"/>
                  </a:lnTo>
                  <a:lnTo>
                    <a:pt x="585470" y="0"/>
                  </a:lnTo>
                  <a:lnTo>
                    <a:pt x="1170940" y="673608"/>
                  </a:lnTo>
                  <a:lnTo>
                    <a:pt x="585470" y="1347216"/>
                  </a:lnTo>
                  <a:lnTo>
                    <a:pt x="585470" y="1077722"/>
                  </a:lnTo>
                  <a:lnTo>
                    <a:pt x="0" y="1077722"/>
                  </a:lnTo>
                  <a:close/>
                </a:path>
              </a:pathLst>
            </a:custGeom>
            <a:solidFill>
              <a:srgbClr val="D2EDF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97334" y="2525817"/>
            <a:ext cx="4093331" cy="2463618"/>
            <a:chOff x="0" y="0"/>
            <a:chExt cx="5457774" cy="32848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5432298" cy="3259455"/>
            </a:xfrm>
            <a:custGeom>
              <a:avLst/>
              <a:gdLst/>
              <a:ahLst/>
              <a:cxnLst/>
              <a:rect r="r" b="b" t="t" l="l"/>
              <a:pathLst>
                <a:path h="3259455" w="5432298">
                  <a:moveTo>
                    <a:pt x="0" y="325882"/>
                  </a:moveTo>
                  <a:cubicBezTo>
                    <a:pt x="0" y="145923"/>
                    <a:pt x="146431" y="0"/>
                    <a:pt x="326898" y="0"/>
                  </a:cubicBezTo>
                  <a:lnTo>
                    <a:pt x="5105400" y="0"/>
                  </a:lnTo>
                  <a:cubicBezTo>
                    <a:pt x="5285994" y="0"/>
                    <a:pt x="5432298" y="145923"/>
                    <a:pt x="5432298" y="325882"/>
                  </a:cubicBezTo>
                  <a:lnTo>
                    <a:pt x="5432298" y="2933446"/>
                  </a:lnTo>
                  <a:cubicBezTo>
                    <a:pt x="5432298" y="3113405"/>
                    <a:pt x="5285867" y="3259328"/>
                    <a:pt x="5105400" y="3259328"/>
                  </a:cubicBezTo>
                  <a:lnTo>
                    <a:pt x="326898" y="3259328"/>
                  </a:lnTo>
                  <a:cubicBezTo>
                    <a:pt x="146431" y="3259455"/>
                    <a:pt x="0" y="3113532"/>
                    <a:pt x="0" y="2933446"/>
                  </a:cubicBezTo>
                  <a:close/>
                </a:path>
              </a:pathLst>
            </a:custGeom>
            <a:solidFill>
              <a:srgbClr val="91BFE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57698" cy="3284855"/>
            </a:xfrm>
            <a:custGeom>
              <a:avLst/>
              <a:gdLst/>
              <a:ahLst/>
              <a:cxnLst/>
              <a:rect r="r" b="b" t="t" l="l"/>
              <a:pathLst>
                <a:path h="3284855" w="5457698">
                  <a:moveTo>
                    <a:pt x="0" y="338582"/>
                  </a:moveTo>
                  <a:cubicBezTo>
                    <a:pt x="0" y="151638"/>
                    <a:pt x="152146" y="0"/>
                    <a:pt x="339598" y="0"/>
                  </a:cubicBezTo>
                  <a:lnTo>
                    <a:pt x="5118100" y="0"/>
                  </a:lnTo>
                  <a:lnTo>
                    <a:pt x="5118100" y="12700"/>
                  </a:lnTo>
                  <a:lnTo>
                    <a:pt x="5118100" y="0"/>
                  </a:lnTo>
                  <a:cubicBezTo>
                    <a:pt x="5305679" y="0"/>
                    <a:pt x="5457698" y="151638"/>
                    <a:pt x="5457698" y="338582"/>
                  </a:cubicBezTo>
                  <a:lnTo>
                    <a:pt x="5444998" y="338582"/>
                  </a:lnTo>
                  <a:lnTo>
                    <a:pt x="5457698" y="338582"/>
                  </a:lnTo>
                  <a:lnTo>
                    <a:pt x="5457698" y="2946146"/>
                  </a:lnTo>
                  <a:lnTo>
                    <a:pt x="5444998" y="2946146"/>
                  </a:lnTo>
                  <a:lnTo>
                    <a:pt x="5457698" y="2946146"/>
                  </a:lnTo>
                  <a:cubicBezTo>
                    <a:pt x="5457698" y="3133217"/>
                    <a:pt x="5305552" y="3284728"/>
                    <a:pt x="5118100" y="3284728"/>
                  </a:cubicBezTo>
                  <a:lnTo>
                    <a:pt x="5118100" y="3272028"/>
                  </a:lnTo>
                  <a:lnTo>
                    <a:pt x="5118100" y="3284728"/>
                  </a:lnTo>
                  <a:lnTo>
                    <a:pt x="339598" y="3284728"/>
                  </a:lnTo>
                  <a:lnTo>
                    <a:pt x="339598" y="3272028"/>
                  </a:lnTo>
                  <a:lnTo>
                    <a:pt x="339598" y="3284728"/>
                  </a:lnTo>
                  <a:cubicBezTo>
                    <a:pt x="152146" y="3284855"/>
                    <a:pt x="0" y="3133217"/>
                    <a:pt x="0" y="2946146"/>
                  </a:cubicBezTo>
                  <a:lnTo>
                    <a:pt x="0" y="338582"/>
                  </a:lnTo>
                  <a:lnTo>
                    <a:pt x="12700" y="338582"/>
                  </a:lnTo>
                  <a:lnTo>
                    <a:pt x="0" y="338582"/>
                  </a:lnTo>
                  <a:moveTo>
                    <a:pt x="25400" y="338582"/>
                  </a:moveTo>
                  <a:lnTo>
                    <a:pt x="25400" y="2946146"/>
                  </a:lnTo>
                  <a:lnTo>
                    <a:pt x="12700" y="2946146"/>
                  </a:lnTo>
                  <a:lnTo>
                    <a:pt x="25400" y="2946146"/>
                  </a:lnTo>
                  <a:cubicBezTo>
                    <a:pt x="25400" y="3119120"/>
                    <a:pt x="166116" y="3259328"/>
                    <a:pt x="339598" y="3259328"/>
                  </a:cubicBezTo>
                  <a:lnTo>
                    <a:pt x="5118100" y="3259328"/>
                  </a:lnTo>
                  <a:cubicBezTo>
                    <a:pt x="5291709" y="3259328"/>
                    <a:pt x="5432298" y="3118993"/>
                    <a:pt x="5432298" y="2946146"/>
                  </a:cubicBezTo>
                  <a:lnTo>
                    <a:pt x="5432298" y="338582"/>
                  </a:lnTo>
                  <a:cubicBezTo>
                    <a:pt x="5432425" y="165735"/>
                    <a:pt x="5291709" y="25400"/>
                    <a:pt x="5118100" y="25400"/>
                  </a:cubicBezTo>
                  <a:lnTo>
                    <a:pt x="339598" y="25400"/>
                  </a:lnTo>
                  <a:lnTo>
                    <a:pt x="339598" y="12700"/>
                  </a:lnTo>
                  <a:lnTo>
                    <a:pt x="339598" y="25400"/>
                  </a:lnTo>
                  <a:cubicBezTo>
                    <a:pt x="166116" y="25400"/>
                    <a:pt x="25400" y="165735"/>
                    <a:pt x="25400" y="338582"/>
                  </a:cubicBezTo>
                  <a:close/>
                </a:path>
              </a:pathLst>
            </a:custGeom>
            <a:solidFill>
              <a:srgbClr val="91BFE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260374" y="3363291"/>
            <a:ext cx="3767251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Hand Detection and Tracking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539677" y="3252416"/>
            <a:ext cx="863747" cy="1010421"/>
            <a:chOff x="0" y="0"/>
            <a:chExt cx="1151662" cy="13472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1636" cy="1347216"/>
            </a:xfrm>
            <a:custGeom>
              <a:avLst/>
              <a:gdLst/>
              <a:ahLst/>
              <a:cxnLst/>
              <a:rect r="r" b="b" t="t" l="l"/>
              <a:pathLst>
                <a:path h="1347216" w="1151636">
                  <a:moveTo>
                    <a:pt x="0" y="269494"/>
                  </a:moveTo>
                  <a:lnTo>
                    <a:pt x="575818" y="269494"/>
                  </a:lnTo>
                  <a:lnTo>
                    <a:pt x="575818" y="0"/>
                  </a:lnTo>
                  <a:lnTo>
                    <a:pt x="1151636" y="673608"/>
                  </a:lnTo>
                  <a:lnTo>
                    <a:pt x="575818" y="1347216"/>
                  </a:lnTo>
                  <a:lnTo>
                    <a:pt x="575818" y="1077722"/>
                  </a:lnTo>
                  <a:lnTo>
                    <a:pt x="0" y="1077722"/>
                  </a:lnTo>
                  <a:close/>
                </a:path>
              </a:pathLst>
            </a:custGeom>
            <a:solidFill>
              <a:srgbClr val="91BFE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801327" y="2525817"/>
            <a:ext cx="4093330" cy="2463618"/>
            <a:chOff x="0" y="0"/>
            <a:chExt cx="5457774" cy="32848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5432298" cy="3259455"/>
            </a:xfrm>
            <a:custGeom>
              <a:avLst/>
              <a:gdLst/>
              <a:ahLst/>
              <a:cxnLst/>
              <a:rect r="r" b="b" t="t" l="l"/>
              <a:pathLst>
                <a:path h="3259455" w="5432298">
                  <a:moveTo>
                    <a:pt x="0" y="325882"/>
                  </a:moveTo>
                  <a:cubicBezTo>
                    <a:pt x="0" y="145923"/>
                    <a:pt x="146431" y="0"/>
                    <a:pt x="326898" y="0"/>
                  </a:cubicBezTo>
                  <a:lnTo>
                    <a:pt x="5105400" y="0"/>
                  </a:lnTo>
                  <a:cubicBezTo>
                    <a:pt x="5285994" y="0"/>
                    <a:pt x="5432298" y="145923"/>
                    <a:pt x="5432298" y="325882"/>
                  </a:cubicBezTo>
                  <a:lnTo>
                    <a:pt x="5432298" y="2933446"/>
                  </a:lnTo>
                  <a:cubicBezTo>
                    <a:pt x="5432298" y="3113405"/>
                    <a:pt x="5285867" y="3259328"/>
                    <a:pt x="5105400" y="3259328"/>
                  </a:cubicBezTo>
                  <a:lnTo>
                    <a:pt x="326898" y="3259328"/>
                  </a:lnTo>
                  <a:cubicBezTo>
                    <a:pt x="146431" y="3259455"/>
                    <a:pt x="0" y="3113532"/>
                    <a:pt x="0" y="2933446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57698" cy="3284855"/>
            </a:xfrm>
            <a:custGeom>
              <a:avLst/>
              <a:gdLst/>
              <a:ahLst/>
              <a:cxnLst/>
              <a:rect r="r" b="b" t="t" l="l"/>
              <a:pathLst>
                <a:path h="3284855" w="5457698">
                  <a:moveTo>
                    <a:pt x="0" y="338582"/>
                  </a:moveTo>
                  <a:cubicBezTo>
                    <a:pt x="0" y="151638"/>
                    <a:pt x="152146" y="0"/>
                    <a:pt x="339598" y="0"/>
                  </a:cubicBezTo>
                  <a:lnTo>
                    <a:pt x="5118100" y="0"/>
                  </a:lnTo>
                  <a:lnTo>
                    <a:pt x="5118100" y="12700"/>
                  </a:lnTo>
                  <a:lnTo>
                    <a:pt x="5118100" y="0"/>
                  </a:lnTo>
                  <a:cubicBezTo>
                    <a:pt x="5305679" y="0"/>
                    <a:pt x="5457698" y="151638"/>
                    <a:pt x="5457698" y="338582"/>
                  </a:cubicBezTo>
                  <a:lnTo>
                    <a:pt x="5444998" y="338582"/>
                  </a:lnTo>
                  <a:lnTo>
                    <a:pt x="5457698" y="338582"/>
                  </a:lnTo>
                  <a:lnTo>
                    <a:pt x="5457698" y="2946146"/>
                  </a:lnTo>
                  <a:lnTo>
                    <a:pt x="5444998" y="2946146"/>
                  </a:lnTo>
                  <a:lnTo>
                    <a:pt x="5457698" y="2946146"/>
                  </a:lnTo>
                  <a:cubicBezTo>
                    <a:pt x="5457698" y="3133217"/>
                    <a:pt x="5305552" y="3284728"/>
                    <a:pt x="5118100" y="3284728"/>
                  </a:cubicBezTo>
                  <a:lnTo>
                    <a:pt x="5118100" y="3272028"/>
                  </a:lnTo>
                  <a:lnTo>
                    <a:pt x="5118100" y="3284728"/>
                  </a:lnTo>
                  <a:lnTo>
                    <a:pt x="339598" y="3284728"/>
                  </a:lnTo>
                  <a:lnTo>
                    <a:pt x="339598" y="3272028"/>
                  </a:lnTo>
                  <a:lnTo>
                    <a:pt x="339598" y="3284728"/>
                  </a:lnTo>
                  <a:cubicBezTo>
                    <a:pt x="152146" y="3284855"/>
                    <a:pt x="0" y="3133217"/>
                    <a:pt x="0" y="2946146"/>
                  </a:cubicBezTo>
                  <a:lnTo>
                    <a:pt x="0" y="338582"/>
                  </a:lnTo>
                  <a:lnTo>
                    <a:pt x="12700" y="338582"/>
                  </a:lnTo>
                  <a:lnTo>
                    <a:pt x="0" y="338582"/>
                  </a:lnTo>
                  <a:moveTo>
                    <a:pt x="25400" y="338582"/>
                  </a:moveTo>
                  <a:lnTo>
                    <a:pt x="25400" y="2946146"/>
                  </a:lnTo>
                  <a:lnTo>
                    <a:pt x="12700" y="2946146"/>
                  </a:lnTo>
                  <a:lnTo>
                    <a:pt x="25400" y="2946146"/>
                  </a:lnTo>
                  <a:cubicBezTo>
                    <a:pt x="25400" y="3119120"/>
                    <a:pt x="166116" y="3259328"/>
                    <a:pt x="339598" y="3259328"/>
                  </a:cubicBezTo>
                  <a:lnTo>
                    <a:pt x="5118100" y="3259328"/>
                  </a:lnTo>
                  <a:cubicBezTo>
                    <a:pt x="5291709" y="3259328"/>
                    <a:pt x="5432298" y="3118993"/>
                    <a:pt x="5432298" y="2946146"/>
                  </a:cubicBezTo>
                  <a:lnTo>
                    <a:pt x="5432298" y="338582"/>
                  </a:lnTo>
                  <a:cubicBezTo>
                    <a:pt x="5432425" y="165735"/>
                    <a:pt x="5291709" y="25400"/>
                    <a:pt x="5118100" y="25400"/>
                  </a:cubicBezTo>
                  <a:lnTo>
                    <a:pt x="339598" y="25400"/>
                  </a:lnTo>
                  <a:lnTo>
                    <a:pt x="339598" y="12700"/>
                  </a:lnTo>
                  <a:lnTo>
                    <a:pt x="339598" y="25400"/>
                  </a:lnTo>
                  <a:cubicBezTo>
                    <a:pt x="166116" y="25400"/>
                    <a:pt x="25400" y="165735"/>
                    <a:pt x="25400" y="338582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964366" y="3363291"/>
            <a:ext cx="3767251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Critical points Segregation (21)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14416119" y="5265111"/>
            <a:ext cx="863747" cy="1010421"/>
            <a:chOff x="0" y="0"/>
            <a:chExt cx="1151662" cy="13472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51636" cy="1347216"/>
            </a:xfrm>
            <a:custGeom>
              <a:avLst/>
              <a:gdLst/>
              <a:ahLst/>
              <a:cxnLst/>
              <a:rect r="r" b="b" t="t" l="l"/>
              <a:pathLst>
                <a:path h="1347216" w="1151636">
                  <a:moveTo>
                    <a:pt x="0" y="269494"/>
                  </a:moveTo>
                  <a:lnTo>
                    <a:pt x="575818" y="269494"/>
                  </a:lnTo>
                  <a:lnTo>
                    <a:pt x="575818" y="0"/>
                  </a:lnTo>
                  <a:lnTo>
                    <a:pt x="1151636" y="673608"/>
                  </a:lnTo>
                  <a:lnTo>
                    <a:pt x="575818" y="1347216"/>
                  </a:lnTo>
                  <a:lnTo>
                    <a:pt x="575818" y="1077722"/>
                  </a:lnTo>
                  <a:lnTo>
                    <a:pt x="0" y="1077722"/>
                  </a:ln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01327" y="6600099"/>
            <a:ext cx="4093330" cy="2463618"/>
            <a:chOff x="0" y="0"/>
            <a:chExt cx="5457774" cy="32848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5432298" cy="3259455"/>
            </a:xfrm>
            <a:custGeom>
              <a:avLst/>
              <a:gdLst/>
              <a:ahLst/>
              <a:cxnLst/>
              <a:rect r="r" b="b" t="t" l="l"/>
              <a:pathLst>
                <a:path h="3259455" w="5432298">
                  <a:moveTo>
                    <a:pt x="0" y="325882"/>
                  </a:moveTo>
                  <a:cubicBezTo>
                    <a:pt x="0" y="145923"/>
                    <a:pt x="146431" y="0"/>
                    <a:pt x="326898" y="0"/>
                  </a:cubicBezTo>
                  <a:lnTo>
                    <a:pt x="5105400" y="0"/>
                  </a:lnTo>
                  <a:cubicBezTo>
                    <a:pt x="5285994" y="0"/>
                    <a:pt x="5432298" y="145923"/>
                    <a:pt x="5432298" y="325882"/>
                  </a:cubicBezTo>
                  <a:lnTo>
                    <a:pt x="5432298" y="2933446"/>
                  </a:lnTo>
                  <a:cubicBezTo>
                    <a:pt x="5432298" y="3113405"/>
                    <a:pt x="5285867" y="3259328"/>
                    <a:pt x="5105400" y="3259328"/>
                  </a:cubicBezTo>
                  <a:lnTo>
                    <a:pt x="326898" y="3259328"/>
                  </a:lnTo>
                  <a:cubicBezTo>
                    <a:pt x="146431" y="3259455"/>
                    <a:pt x="0" y="3113532"/>
                    <a:pt x="0" y="2933446"/>
                  </a:cubicBezTo>
                  <a:close/>
                </a:path>
              </a:pathLst>
            </a:custGeom>
            <a:solidFill>
              <a:srgbClr val="FFF1D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57698" cy="3284855"/>
            </a:xfrm>
            <a:custGeom>
              <a:avLst/>
              <a:gdLst/>
              <a:ahLst/>
              <a:cxnLst/>
              <a:rect r="r" b="b" t="t" l="l"/>
              <a:pathLst>
                <a:path h="3284855" w="5457698">
                  <a:moveTo>
                    <a:pt x="0" y="338582"/>
                  </a:moveTo>
                  <a:cubicBezTo>
                    <a:pt x="0" y="151638"/>
                    <a:pt x="152146" y="0"/>
                    <a:pt x="339598" y="0"/>
                  </a:cubicBezTo>
                  <a:lnTo>
                    <a:pt x="5118100" y="0"/>
                  </a:lnTo>
                  <a:lnTo>
                    <a:pt x="5118100" y="12700"/>
                  </a:lnTo>
                  <a:lnTo>
                    <a:pt x="5118100" y="0"/>
                  </a:lnTo>
                  <a:cubicBezTo>
                    <a:pt x="5305679" y="0"/>
                    <a:pt x="5457698" y="151638"/>
                    <a:pt x="5457698" y="338582"/>
                  </a:cubicBezTo>
                  <a:lnTo>
                    <a:pt x="5444998" y="338582"/>
                  </a:lnTo>
                  <a:lnTo>
                    <a:pt x="5457698" y="338582"/>
                  </a:lnTo>
                  <a:lnTo>
                    <a:pt x="5457698" y="2946146"/>
                  </a:lnTo>
                  <a:lnTo>
                    <a:pt x="5444998" y="2946146"/>
                  </a:lnTo>
                  <a:lnTo>
                    <a:pt x="5457698" y="2946146"/>
                  </a:lnTo>
                  <a:cubicBezTo>
                    <a:pt x="5457698" y="3133217"/>
                    <a:pt x="5305552" y="3284728"/>
                    <a:pt x="5118100" y="3284728"/>
                  </a:cubicBezTo>
                  <a:lnTo>
                    <a:pt x="5118100" y="3272028"/>
                  </a:lnTo>
                  <a:lnTo>
                    <a:pt x="5118100" y="3284728"/>
                  </a:lnTo>
                  <a:lnTo>
                    <a:pt x="339598" y="3284728"/>
                  </a:lnTo>
                  <a:lnTo>
                    <a:pt x="339598" y="3272028"/>
                  </a:lnTo>
                  <a:lnTo>
                    <a:pt x="339598" y="3284728"/>
                  </a:lnTo>
                  <a:cubicBezTo>
                    <a:pt x="152146" y="3284855"/>
                    <a:pt x="0" y="3133217"/>
                    <a:pt x="0" y="2946146"/>
                  </a:cubicBezTo>
                  <a:lnTo>
                    <a:pt x="0" y="338582"/>
                  </a:lnTo>
                  <a:lnTo>
                    <a:pt x="12700" y="338582"/>
                  </a:lnTo>
                  <a:lnTo>
                    <a:pt x="0" y="338582"/>
                  </a:lnTo>
                  <a:moveTo>
                    <a:pt x="25400" y="338582"/>
                  </a:moveTo>
                  <a:lnTo>
                    <a:pt x="25400" y="2946146"/>
                  </a:lnTo>
                  <a:lnTo>
                    <a:pt x="12700" y="2946146"/>
                  </a:lnTo>
                  <a:lnTo>
                    <a:pt x="25400" y="2946146"/>
                  </a:lnTo>
                  <a:cubicBezTo>
                    <a:pt x="25400" y="3119120"/>
                    <a:pt x="166116" y="3259328"/>
                    <a:pt x="339598" y="3259328"/>
                  </a:cubicBezTo>
                  <a:lnTo>
                    <a:pt x="5118100" y="3259328"/>
                  </a:lnTo>
                  <a:cubicBezTo>
                    <a:pt x="5291709" y="3259328"/>
                    <a:pt x="5432298" y="3118993"/>
                    <a:pt x="5432298" y="2946146"/>
                  </a:cubicBezTo>
                  <a:lnTo>
                    <a:pt x="5432298" y="338582"/>
                  </a:lnTo>
                  <a:cubicBezTo>
                    <a:pt x="5432425" y="165735"/>
                    <a:pt x="5291709" y="25400"/>
                    <a:pt x="5118100" y="25400"/>
                  </a:cubicBezTo>
                  <a:lnTo>
                    <a:pt x="339598" y="25400"/>
                  </a:lnTo>
                  <a:lnTo>
                    <a:pt x="339598" y="12700"/>
                  </a:lnTo>
                  <a:lnTo>
                    <a:pt x="339598" y="25400"/>
                  </a:lnTo>
                  <a:cubicBezTo>
                    <a:pt x="166116" y="25400"/>
                    <a:pt x="25400" y="165735"/>
                    <a:pt x="25400" y="338582"/>
                  </a:cubicBezTo>
                  <a:close/>
                </a:path>
              </a:pathLst>
            </a:custGeom>
            <a:solidFill>
              <a:srgbClr val="FFF1DB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964366" y="7232786"/>
            <a:ext cx="3767251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Pose Recognition using Spatial Distancing</a:t>
            </a:r>
          </a:p>
        </p:txBody>
      </p:sp>
      <p:grpSp>
        <p:nvGrpSpPr>
          <p:cNvPr name="Group 27" id="27"/>
          <p:cNvGrpSpPr/>
          <p:nvPr/>
        </p:nvGrpSpPr>
        <p:grpSpPr>
          <a:xfrm rot="-10800000">
            <a:off x="11588568" y="7326698"/>
            <a:ext cx="863747" cy="1010421"/>
            <a:chOff x="0" y="0"/>
            <a:chExt cx="1151662" cy="13472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51636" cy="1347216"/>
            </a:xfrm>
            <a:custGeom>
              <a:avLst/>
              <a:gdLst/>
              <a:ahLst/>
              <a:cxnLst/>
              <a:rect r="r" b="b" t="t" l="l"/>
              <a:pathLst>
                <a:path h="1347216" w="1151636">
                  <a:moveTo>
                    <a:pt x="0" y="269494"/>
                  </a:moveTo>
                  <a:lnTo>
                    <a:pt x="575818" y="269494"/>
                  </a:lnTo>
                  <a:lnTo>
                    <a:pt x="575818" y="0"/>
                  </a:lnTo>
                  <a:lnTo>
                    <a:pt x="1151636" y="673608"/>
                  </a:lnTo>
                  <a:lnTo>
                    <a:pt x="575818" y="1347216"/>
                  </a:lnTo>
                  <a:lnTo>
                    <a:pt x="575818" y="1077722"/>
                  </a:lnTo>
                  <a:lnTo>
                    <a:pt x="0" y="1077722"/>
                  </a:lnTo>
                  <a:close/>
                </a:path>
              </a:pathLst>
            </a:custGeom>
            <a:solidFill>
              <a:srgbClr val="FFF1D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097334" y="6600099"/>
            <a:ext cx="4093331" cy="2463618"/>
            <a:chOff x="0" y="0"/>
            <a:chExt cx="5457774" cy="32848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5432298" cy="3259455"/>
            </a:xfrm>
            <a:custGeom>
              <a:avLst/>
              <a:gdLst/>
              <a:ahLst/>
              <a:cxnLst/>
              <a:rect r="r" b="b" t="t" l="l"/>
              <a:pathLst>
                <a:path h="3259455" w="5432298">
                  <a:moveTo>
                    <a:pt x="0" y="325882"/>
                  </a:moveTo>
                  <a:cubicBezTo>
                    <a:pt x="0" y="145923"/>
                    <a:pt x="146431" y="0"/>
                    <a:pt x="326898" y="0"/>
                  </a:cubicBezTo>
                  <a:lnTo>
                    <a:pt x="5105400" y="0"/>
                  </a:lnTo>
                  <a:cubicBezTo>
                    <a:pt x="5285994" y="0"/>
                    <a:pt x="5432298" y="145923"/>
                    <a:pt x="5432298" y="325882"/>
                  </a:cubicBezTo>
                  <a:lnTo>
                    <a:pt x="5432298" y="2933446"/>
                  </a:lnTo>
                  <a:cubicBezTo>
                    <a:pt x="5432298" y="3113405"/>
                    <a:pt x="5285867" y="3259328"/>
                    <a:pt x="5105400" y="3259328"/>
                  </a:cubicBezTo>
                  <a:lnTo>
                    <a:pt x="326898" y="3259328"/>
                  </a:lnTo>
                  <a:cubicBezTo>
                    <a:pt x="146431" y="3259455"/>
                    <a:pt x="0" y="3113532"/>
                    <a:pt x="0" y="2933446"/>
                  </a:cubicBezTo>
                  <a:close/>
                </a:path>
              </a:pathLst>
            </a:custGeom>
            <a:solidFill>
              <a:srgbClr val="EFCAF6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457698" cy="3284855"/>
            </a:xfrm>
            <a:custGeom>
              <a:avLst/>
              <a:gdLst/>
              <a:ahLst/>
              <a:cxnLst/>
              <a:rect r="r" b="b" t="t" l="l"/>
              <a:pathLst>
                <a:path h="3284855" w="5457698">
                  <a:moveTo>
                    <a:pt x="0" y="338582"/>
                  </a:moveTo>
                  <a:cubicBezTo>
                    <a:pt x="0" y="151638"/>
                    <a:pt x="152146" y="0"/>
                    <a:pt x="339598" y="0"/>
                  </a:cubicBezTo>
                  <a:lnTo>
                    <a:pt x="5118100" y="0"/>
                  </a:lnTo>
                  <a:lnTo>
                    <a:pt x="5118100" y="12700"/>
                  </a:lnTo>
                  <a:lnTo>
                    <a:pt x="5118100" y="0"/>
                  </a:lnTo>
                  <a:cubicBezTo>
                    <a:pt x="5305679" y="0"/>
                    <a:pt x="5457698" y="151638"/>
                    <a:pt x="5457698" y="338582"/>
                  </a:cubicBezTo>
                  <a:lnTo>
                    <a:pt x="5444998" y="338582"/>
                  </a:lnTo>
                  <a:lnTo>
                    <a:pt x="5457698" y="338582"/>
                  </a:lnTo>
                  <a:lnTo>
                    <a:pt x="5457698" y="2946146"/>
                  </a:lnTo>
                  <a:lnTo>
                    <a:pt x="5444998" y="2946146"/>
                  </a:lnTo>
                  <a:lnTo>
                    <a:pt x="5457698" y="2946146"/>
                  </a:lnTo>
                  <a:cubicBezTo>
                    <a:pt x="5457698" y="3133217"/>
                    <a:pt x="5305552" y="3284728"/>
                    <a:pt x="5118100" y="3284728"/>
                  </a:cubicBezTo>
                  <a:lnTo>
                    <a:pt x="5118100" y="3272028"/>
                  </a:lnTo>
                  <a:lnTo>
                    <a:pt x="5118100" y="3284728"/>
                  </a:lnTo>
                  <a:lnTo>
                    <a:pt x="339598" y="3284728"/>
                  </a:lnTo>
                  <a:lnTo>
                    <a:pt x="339598" y="3272028"/>
                  </a:lnTo>
                  <a:lnTo>
                    <a:pt x="339598" y="3284728"/>
                  </a:lnTo>
                  <a:cubicBezTo>
                    <a:pt x="152146" y="3284855"/>
                    <a:pt x="0" y="3133217"/>
                    <a:pt x="0" y="2946146"/>
                  </a:cubicBezTo>
                  <a:lnTo>
                    <a:pt x="0" y="338582"/>
                  </a:lnTo>
                  <a:lnTo>
                    <a:pt x="12700" y="338582"/>
                  </a:lnTo>
                  <a:lnTo>
                    <a:pt x="0" y="338582"/>
                  </a:lnTo>
                  <a:moveTo>
                    <a:pt x="25400" y="338582"/>
                  </a:moveTo>
                  <a:lnTo>
                    <a:pt x="25400" y="2946146"/>
                  </a:lnTo>
                  <a:lnTo>
                    <a:pt x="12700" y="2946146"/>
                  </a:lnTo>
                  <a:lnTo>
                    <a:pt x="25400" y="2946146"/>
                  </a:lnTo>
                  <a:cubicBezTo>
                    <a:pt x="25400" y="3119120"/>
                    <a:pt x="166116" y="3259328"/>
                    <a:pt x="339598" y="3259328"/>
                  </a:cubicBezTo>
                  <a:lnTo>
                    <a:pt x="5118100" y="3259328"/>
                  </a:lnTo>
                  <a:cubicBezTo>
                    <a:pt x="5291709" y="3259328"/>
                    <a:pt x="5432298" y="3118993"/>
                    <a:pt x="5432298" y="2946146"/>
                  </a:cubicBezTo>
                  <a:lnTo>
                    <a:pt x="5432298" y="338582"/>
                  </a:lnTo>
                  <a:cubicBezTo>
                    <a:pt x="5432425" y="165735"/>
                    <a:pt x="5291709" y="25400"/>
                    <a:pt x="5118100" y="25400"/>
                  </a:cubicBezTo>
                  <a:lnTo>
                    <a:pt x="339598" y="25400"/>
                  </a:lnTo>
                  <a:lnTo>
                    <a:pt x="339598" y="12700"/>
                  </a:lnTo>
                  <a:lnTo>
                    <a:pt x="339598" y="25400"/>
                  </a:lnTo>
                  <a:cubicBezTo>
                    <a:pt x="166116" y="25400"/>
                    <a:pt x="25400" y="165735"/>
                    <a:pt x="25400" y="3385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260374" y="7642361"/>
            <a:ext cx="376725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Output in Text</a:t>
            </a:r>
          </a:p>
        </p:txBody>
      </p:sp>
      <p:grpSp>
        <p:nvGrpSpPr>
          <p:cNvPr name="Group 33" id="33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308424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Working of Prototype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4260.0000" end="13047.0000"/>
                </p14:media>
              </p:ext>
            </p:extLst>
          </p:nvPr>
        </p:nvPicPr>
        <p:blipFill>
          <a:blip r:embed="rId3"/>
          <a:srcRect l="0" t="7049" r="26355" b="27657"/>
          <a:stretch>
            <a:fillRect/>
          </a:stretch>
        </p:blipFill>
        <p:spPr>
          <a:xfrm flipH="false" flipV="false" rot="0">
            <a:off x="1938849" y="2023992"/>
            <a:ext cx="14410301" cy="71865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8422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6458">
            <a:off x="-596381" y="-121026"/>
            <a:ext cx="1392785" cy="10959354"/>
            <a:chOff x="0" y="0"/>
            <a:chExt cx="1857046" cy="14612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6994" cy="14612493"/>
            </a:xfrm>
            <a:custGeom>
              <a:avLst/>
              <a:gdLst/>
              <a:ahLst/>
              <a:cxnLst/>
              <a:rect r="r" b="b" t="t" l="l"/>
              <a:pathLst>
                <a:path h="14612493" w="1856994">
                  <a:moveTo>
                    <a:pt x="0" y="0"/>
                  </a:moveTo>
                  <a:lnTo>
                    <a:pt x="1856994" y="0"/>
                  </a:lnTo>
                  <a:lnTo>
                    <a:pt x="1856994" y="14612493"/>
                  </a:lnTo>
                  <a:lnTo>
                    <a:pt x="0" y="14612493"/>
                  </a:lnTo>
                  <a:close/>
                </a:path>
              </a:pathLst>
            </a:custGeom>
            <a:solidFill>
              <a:srgbClr val="30457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44827" y="322251"/>
            <a:ext cx="1392785" cy="1721061"/>
          </a:xfrm>
          <a:custGeom>
            <a:avLst/>
            <a:gdLst/>
            <a:ahLst/>
            <a:cxnLst/>
            <a:rect r="r" b="b" t="t" l="l"/>
            <a:pathLst>
              <a:path h="1721061" w="1392785">
                <a:moveTo>
                  <a:pt x="0" y="0"/>
                </a:moveTo>
                <a:lnTo>
                  <a:pt x="1392785" y="0"/>
                </a:lnTo>
                <a:lnTo>
                  <a:pt x="1392785" y="1721061"/>
                </a:lnTo>
                <a:lnTo>
                  <a:pt x="0" y="172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87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29-09-2023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49340" y="9589770"/>
            <a:ext cx="59893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IIITU-HP-India-Progothon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7340" y="9589770"/>
            <a:ext cx="3931920" cy="4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71">
                <a:solidFill>
                  <a:srgbClr val="898989"/>
                </a:solidFill>
                <a:latin typeface="Open Sans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8422" y="819865"/>
            <a:ext cx="1559052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239">
                <a:solidFill>
                  <a:srgbClr val="000000"/>
                </a:solidFill>
                <a:latin typeface="Open Sans Bold"/>
              </a:rPr>
              <a:t>Business model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97320" y="3080860"/>
            <a:ext cx="15561980" cy="4555581"/>
            <a:chOff x="0" y="0"/>
            <a:chExt cx="20749307" cy="607410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720201" cy="6074108"/>
              <a:chOff x="0" y="0"/>
              <a:chExt cx="3133810" cy="403268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133810" cy="4032690"/>
              </a:xfrm>
              <a:custGeom>
                <a:avLst/>
                <a:gdLst/>
                <a:ahLst/>
                <a:cxnLst/>
                <a:rect r="r" b="b" t="t" l="l"/>
                <a:pathLst>
                  <a:path h="4032690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90"/>
                      <a:pt x="3009350" y="403269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686071" y="0"/>
              <a:ext cx="4720201" cy="6074108"/>
              <a:chOff x="0" y="0"/>
              <a:chExt cx="3133810" cy="403268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33810" cy="4032690"/>
              </a:xfrm>
              <a:custGeom>
                <a:avLst/>
                <a:gdLst/>
                <a:ahLst/>
                <a:cxnLst/>
                <a:rect r="r" b="b" t="t" l="l"/>
                <a:pathLst>
                  <a:path h="4032690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90"/>
                      <a:pt x="3009350" y="403269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6029106" y="0"/>
              <a:ext cx="4720201" cy="6074108"/>
              <a:chOff x="0" y="0"/>
              <a:chExt cx="3133810" cy="403268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33810" cy="4032690"/>
              </a:xfrm>
              <a:custGeom>
                <a:avLst/>
                <a:gdLst/>
                <a:ahLst/>
                <a:cxnLst/>
                <a:rect r="r" b="b" t="t" l="l"/>
                <a:pathLst>
                  <a:path h="4032690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90"/>
                      <a:pt x="3009350" y="403269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343035" y="0"/>
              <a:ext cx="4720201" cy="6074108"/>
              <a:chOff x="0" y="0"/>
              <a:chExt cx="3133810" cy="403268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33810" cy="4032690"/>
              </a:xfrm>
              <a:custGeom>
                <a:avLst/>
                <a:gdLst/>
                <a:ahLst/>
                <a:cxnLst/>
                <a:rect r="r" b="b" t="t" l="l"/>
                <a:pathLst>
                  <a:path h="4032690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90"/>
                      <a:pt x="3009350" y="4032690"/>
                    </a:cubicBezTo>
                    <a:close/>
                  </a:path>
                </a:pathLst>
              </a:custGeom>
              <a:solidFill>
                <a:srgbClr val="D5E7F5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69332" y="384870"/>
              <a:ext cx="3781537" cy="1087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3"/>
                </a:lnSpc>
              </a:pPr>
              <a:r>
                <a:rPr lang="en-US" sz="2752" spc="-107">
                  <a:solidFill>
                    <a:srgbClr val="000000"/>
                  </a:solidFill>
                  <a:latin typeface="Open Sans Bold"/>
                </a:rPr>
                <a:t>User Friendly and</a:t>
              </a:r>
            </a:p>
            <a:p>
              <a:pPr algn="ctr">
                <a:lnSpc>
                  <a:spcPts val="3303"/>
                </a:lnSpc>
                <a:spcBef>
                  <a:spcPct val="0"/>
                </a:spcBef>
              </a:pPr>
              <a:r>
                <a:rPr lang="en-US" sz="2752" spc="-109">
                  <a:solidFill>
                    <a:srgbClr val="000000"/>
                  </a:solidFill>
                  <a:latin typeface="Open Sans Bold"/>
                </a:rPr>
                <a:t> Scalable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037684" y="384870"/>
              <a:ext cx="3330904" cy="543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3"/>
                </a:lnSpc>
                <a:spcBef>
                  <a:spcPct val="0"/>
                </a:spcBef>
              </a:pPr>
              <a:r>
                <a:rPr lang="en-US" sz="2752" spc="-109">
                  <a:solidFill>
                    <a:srgbClr val="000000"/>
                  </a:solidFill>
                  <a:latin typeface="Open Sans Bold"/>
                </a:rPr>
                <a:t>Target Market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081636" y="384870"/>
              <a:ext cx="3929071" cy="543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3"/>
                </a:lnSpc>
                <a:spcBef>
                  <a:spcPct val="0"/>
                </a:spcBef>
              </a:pPr>
              <a:r>
                <a:rPr lang="en-US" sz="2752" spc="-109">
                  <a:solidFill>
                    <a:srgbClr val="000000"/>
                  </a:solidFill>
                  <a:latin typeface="Open Sans Bold"/>
                </a:rPr>
                <a:t>Revenue Streams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531451" y="384870"/>
              <a:ext cx="3929071" cy="1087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3"/>
                </a:lnSpc>
                <a:spcBef>
                  <a:spcPct val="0"/>
                </a:spcBef>
              </a:pPr>
              <a:r>
                <a:rPr lang="en-US" sz="2752" spc="-109">
                  <a:solidFill>
                    <a:srgbClr val="000000"/>
                  </a:solidFill>
                  <a:latin typeface="Open Sans Bold"/>
                </a:rPr>
                <a:t>Legal and Ethical Considerations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365771" y="1667087"/>
              <a:ext cx="4696603" cy="3786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Deaf and Mute Peoples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Educational Institutions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Government PWD agencies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9017" y="1693627"/>
              <a:ext cx="4696603" cy="3149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Easy Interaction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Compact size of model.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Deployment on </a:t>
              </a:r>
              <a:r>
                <a:rPr lang="en-US" sz="2716">
                  <a:solidFill>
                    <a:srgbClr val="000000"/>
                  </a:solidFill>
                  <a:latin typeface="Canva Sans Bold"/>
                </a:rPr>
                <a:t>EDGE</a:t>
              </a:r>
              <a:r>
                <a:rPr lang="en-US" sz="2716">
                  <a:solidFill>
                    <a:srgbClr val="000000"/>
                  </a:solidFill>
                  <a:latin typeface="Canva Sans"/>
                </a:rPr>
                <a:t> Hardware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901978" y="1667087"/>
              <a:ext cx="4504293" cy="3786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03"/>
                </a:lnSpc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Software Licensing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Subscription based</a:t>
              </a:r>
            </a:p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Full product</a:t>
              </a:r>
            </a:p>
            <a:p>
              <a:pPr>
                <a:lnSpc>
                  <a:spcPts val="3803"/>
                </a:lnSpc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Free Demo access for 1 month.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6137060" y="1667087"/>
              <a:ext cx="4504293" cy="1876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6545" indent="-293272" lvl="1">
                <a:lnSpc>
                  <a:spcPts val="3803"/>
                </a:lnSpc>
                <a:buFont typeface="Arial"/>
                <a:buChar char="•"/>
              </a:pPr>
              <a:r>
                <a:rPr lang="en-US" sz="2716">
                  <a:solidFill>
                    <a:srgbClr val="000000"/>
                  </a:solidFill>
                  <a:latin typeface="Canva Sans"/>
                </a:rPr>
                <a:t>Complies with disability rights and regulations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DAFvzCBEn9s</dc:identifier>
  <dcterms:modified xsi:type="dcterms:W3CDTF">2011-08-01T06:04:30Z</dcterms:modified>
  <cp:revision>1</cp:revision>
  <dc:title>Progothon.pptx</dc:title>
</cp:coreProperties>
</file>